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4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F4E23D-AFDE-4274-BF13-91625D7209F1}" v="15" dt="2019-05-16T08:32:04.7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S::m.drabbe@helicon.nl::b9b1a049-6b87-453c-9d4e-1b3ea0ffd634" providerId="AD" clId="Web-{2208820C-AEC9-450F-819A-9DB0BD602A3A}"/>
    <pc:docChg chg="modSld">
      <pc:chgData name="Marieke Drabbe" userId="S::m.drabbe@helicon.nl::b9b1a049-6b87-453c-9d4e-1b3ea0ffd634" providerId="AD" clId="Web-{2208820C-AEC9-450F-819A-9DB0BD602A3A}" dt="2019-05-15T09:18:26.973" v="25" actId="20577"/>
      <pc:docMkLst>
        <pc:docMk/>
      </pc:docMkLst>
      <pc:sldChg chg="modSp">
        <pc:chgData name="Marieke Drabbe" userId="S::m.drabbe@helicon.nl::b9b1a049-6b87-453c-9d4e-1b3ea0ffd634" providerId="AD" clId="Web-{2208820C-AEC9-450F-819A-9DB0BD602A3A}" dt="2019-05-15T09:18:26.973" v="24" actId="20577"/>
        <pc:sldMkLst>
          <pc:docMk/>
          <pc:sldMk cId="83892022" sldId="260"/>
        </pc:sldMkLst>
        <pc:spChg chg="mod">
          <ac:chgData name="Marieke Drabbe" userId="S::m.drabbe@helicon.nl::b9b1a049-6b87-453c-9d4e-1b3ea0ffd634" providerId="AD" clId="Web-{2208820C-AEC9-450F-819A-9DB0BD602A3A}" dt="2019-05-15T09:18:26.973" v="24" actId="20577"/>
          <ac:spMkLst>
            <pc:docMk/>
            <pc:sldMk cId="83892022" sldId="260"/>
            <ac:spMk id="10" creationId="{00000000-0000-0000-0000-000000000000}"/>
          </ac:spMkLst>
        </pc:spChg>
      </pc:sldChg>
      <pc:sldChg chg="addSp">
        <pc:chgData name="Marieke Drabbe" userId="S::m.drabbe@helicon.nl::b9b1a049-6b87-453c-9d4e-1b3ea0ffd634" providerId="AD" clId="Web-{2208820C-AEC9-450F-819A-9DB0BD602A3A}" dt="2019-05-15T09:18:03.161" v="0"/>
        <pc:sldMkLst>
          <pc:docMk/>
          <pc:sldMk cId="2446642812" sldId="264"/>
        </pc:sldMkLst>
        <pc:spChg chg="add">
          <ac:chgData name="Marieke Drabbe" userId="S::m.drabbe@helicon.nl::b9b1a049-6b87-453c-9d4e-1b3ea0ffd634" providerId="AD" clId="Web-{2208820C-AEC9-450F-819A-9DB0BD602A3A}" dt="2019-05-15T09:18:03.161" v="0"/>
          <ac:spMkLst>
            <pc:docMk/>
            <pc:sldMk cId="2446642812" sldId="264"/>
            <ac:spMk id="10" creationId="{C5635635-7B42-4FA0-8852-EB7C39A7E5FA}"/>
          </ac:spMkLst>
        </pc:spChg>
      </pc:sldChg>
    </pc:docChg>
  </pc:docChgLst>
  <pc:docChgLst>
    <pc:chgData name="Marieke Drabbe" userId="S::m.drabbe@helicon.nl::b9b1a049-6b87-453c-9d4e-1b3ea0ffd634" providerId="AD" clId="Web-{C906BAC9-4863-46B5-969D-9D16994CB24F}"/>
    <pc:docChg chg="modSld">
      <pc:chgData name="Marieke Drabbe" userId="S::m.drabbe@helicon.nl::b9b1a049-6b87-453c-9d4e-1b3ea0ffd634" providerId="AD" clId="Web-{C906BAC9-4863-46B5-969D-9D16994CB24F}" dt="2019-05-15T12:40:23.294" v="9"/>
      <pc:docMkLst>
        <pc:docMk/>
      </pc:docMkLst>
      <pc:sldChg chg="modSp">
        <pc:chgData name="Marieke Drabbe" userId="S::m.drabbe@helicon.nl::b9b1a049-6b87-453c-9d4e-1b3ea0ffd634" providerId="AD" clId="Web-{C906BAC9-4863-46B5-969D-9D16994CB24F}" dt="2019-05-15T12:40:23.294" v="9"/>
        <pc:sldMkLst>
          <pc:docMk/>
          <pc:sldMk cId="2052387474" sldId="265"/>
        </pc:sldMkLst>
        <pc:graphicFrameChg chg="mod modGraphic">
          <ac:chgData name="Marieke Drabbe" userId="S::m.drabbe@helicon.nl::b9b1a049-6b87-453c-9d4e-1b3ea0ffd634" providerId="AD" clId="Web-{C906BAC9-4863-46B5-969D-9D16994CB24F}" dt="2019-05-15T12:40:23.294" v="9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  <pc:docChgLst>
    <pc:chgData name="Marieke Drabbe" userId="S::m.drabbe@helicon.nl::b9b1a049-6b87-453c-9d4e-1b3ea0ffd634" providerId="AD" clId="Web-{29F4E23D-AFDE-4274-BF13-91625D7209F1}"/>
    <pc:docChg chg="modSld">
      <pc:chgData name="Marieke Drabbe" userId="S::m.drabbe@helicon.nl::b9b1a049-6b87-453c-9d4e-1b3ea0ffd634" providerId="AD" clId="Web-{29F4E23D-AFDE-4274-BF13-91625D7209F1}" dt="2019-05-16T08:32:04.704" v="14" actId="20577"/>
      <pc:docMkLst>
        <pc:docMk/>
      </pc:docMkLst>
      <pc:sldChg chg="modSp">
        <pc:chgData name="Marieke Drabbe" userId="S::m.drabbe@helicon.nl::b9b1a049-6b87-453c-9d4e-1b3ea0ffd634" providerId="AD" clId="Web-{29F4E23D-AFDE-4274-BF13-91625D7209F1}" dt="2019-05-16T08:32:04.704" v="13" actId="20577"/>
        <pc:sldMkLst>
          <pc:docMk/>
          <pc:sldMk cId="2052387474" sldId="265"/>
        </pc:sldMkLst>
        <pc:spChg chg="mod">
          <ac:chgData name="Marieke Drabbe" userId="S::m.drabbe@helicon.nl::b9b1a049-6b87-453c-9d4e-1b3ea0ffd634" providerId="AD" clId="Web-{29F4E23D-AFDE-4274-BF13-91625D7209F1}" dt="2019-05-16T08:32:04.704" v="13" actId="20577"/>
          <ac:spMkLst>
            <pc:docMk/>
            <pc:sldMk cId="2052387474" sldId="265"/>
            <ac:spMk id="1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4732862"/>
            <a:ext cx="2719036" cy="1812691"/>
          </a:xfrm>
          <a:prstGeom prst="rect">
            <a:avLst/>
          </a:prstGeom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79950" y="539259"/>
            <a:ext cx="10515600" cy="643655"/>
          </a:xfrm>
        </p:spPr>
        <p:txBody>
          <a:bodyPr>
            <a:normAutofit fontScale="90000"/>
          </a:bodyPr>
          <a:lstStyle/>
          <a:p>
            <a:r>
              <a:rPr lang="nl-NL"/>
              <a:t>IBS De leefbare stad – periode 1</a:t>
            </a:r>
            <a:br>
              <a:rPr lang="nl-NL"/>
            </a:br>
            <a:r>
              <a:rPr lang="nl-NL" sz="3600" i="1"/>
              <a:t>specialisatie lifestyle</a:t>
            </a:r>
          </a:p>
        </p:txBody>
      </p:sp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2" b="16871"/>
          <a:stretch/>
        </p:blipFill>
        <p:spPr>
          <a:xfrm>
            <a:off x="10567193" y="119928"/>
            <a:ext cx="1573213" cy="816428"/>
          </a:xfrm>
        </p:spPr>
      </p:pic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579950" y="1688326"/>
            <a:ext cx="5401924" cy="4487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+mn-lt"/>
              </a:rPr>
              <a:t>Integrale beroepssituatie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/>
              <a:t>In deze opdracht krijg je te maken met een ingewikkeld krachtenveld. Je gaat werken aan een casus waarbij diverse partijen verschillende belangen hebben.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/>
              <a:t>Je gaat een beleidsadvies schrijven over een vraagstuk op het gebied van leefbaarheid (in en om de stad). Je werkt in multidisciplinaire teams. Dit wil zeggen; het beleidsadvies wordt vanuit verschillende (minimaal twee) specialisaties geschreven.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/>
              <a:t>Voor een goed beleidsadvies moet je op de hoogte zijn van de actuele ontwikkelingen. Hiervoor doen jullie desk- en field research. Je kijkt welke ontwikkelingen belangrijk zijn voor de leefbaarheid van de stad. Ook zoek je contact met jullie stakeholders voor inhoudelijke afstemming.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/>
              <a:t>Aan het einde van de periode organiseer je een activiteit waarin jullie het advies presenteren aan de stakeholders. 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251273" y="1685203"/>
            <a:ext cx="5576289" cy="1372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+mn-lt"/>
              </a:rPr>
              <a:t>Opdracht</a:t>
            </a:r>
            <a:endParaRPr lang="nl-NL" altLang="nl-NL" sz="1400">
              <a:latin typeface="+mn-lt"/>
            </a:endParaRPr>
          </a:p>
          <a:p>
            <a:pPr>
              <a:buNone/>
            </a:pPr>
            <a:r>
              <a:rPr lang="nl-NL" sz="1600"/>
              <a:t>In een multidisciplinaire team schrijf je een beleidsadvies over een vraagstuk rond leefbaarheid in en om de stad. Je organiseert een activiteit waarin jullie het advies presenteren aan de stakeholders.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251273" y="3217033"/>
            <a:ext cx="5401924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Voorwaarden</a:t>
            </a:r>
          </a:p>
          <a:p>
            <a:pPr lvl="0"/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- Je doet desk- en fieldresearch om op de hoogte te zijn van de actuele ontwikkelingen</a:t>
            </a:r>
          </a:p>
          <a:p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- Je stemt inhoudelijk af met stakeholders</a:t>
            </a:r>
          </a:p>
          <a:p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- Een multidisciplinaire team</a:t>
            </a:r>
          </a:p>
        </p:txBody>
      </p:sp>
      <p:sp>
        <p:nvSpPr>
          <p:cNvPr id="17" name="Rechthoek 16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2" b="16871"/>
          <a:stretch/>
        </p:blipFill>
        <p:spPr>
          <a:xfrm>
            <a:off x="10567193" y="119928"/>
            <a:ext cx="1573213" cy="816428"/>
          </a:xfrm>
        </p:spPr>
      </p:pic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84707" y="1899191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Toetsen </a:t>
            </a:r>
          </a:p>
          <a:p>
            <a:pPr eaLnBrk="1" hangingPunct="1">
              <a:defRPr/>
            </a:pPr>
            <a:r>
              <a:rPr lang="nl-NL" sz="1600"/>
              <a:t>Dit IBS wordt afgerond met 3 </a:t>
            </a:r>
            <a:r>
              <a:rPr lang="nl-NL" sz="1600" err="1"/>
              <a:t>toetsmomenten</a:t>
            </a:r>
            <a:r>
              <a:rPr lang="nl-NL" sz="1600"/>
              <a:t>: kennistoets, beleidsadvies en </a:t>
            </a:r>
            <a:r>
              <a:rPr lang="nl-NL" sz="1600" err="1"/>
              <a:t>Pecha</a:t>
            </a:r>
            <a:r>
              <a:rPr lang="nl-NL" sz="1600"/>
              <a:t> </a:t>
            </a:r>
            <a:r>
              <a:rPr lang="nl-NL" sz="1600" err="1"/>
              <a:t>Kucha</a:t>
            </a:r>
            <a:r>
              <a:rPr lang="nl-NL" sz="1600"/>
              <a:t>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6" y="1900696"/>
            <a:ext cx="4678922" cy="241181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/>
              <a:t>Je kunt de basisbegrippen behorende bij deze beroepssituatie uitleggen en toepassen. 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/>
              <a:t>Je kunt een analyse maken op basis van door desk-en fieldresearch verzamelde gegevens . </a:t>
            </a:r>
            <a:endParaRPr lang="nl-NL" sz="1600">
              <a:cs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l-NL" sz="1600"/>
              <a:t>Je kunt op basis van je analyse een beleidsadvies opstellen.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600"/>
              <a:t>Je kunt je beleidsadvies op professionele wijze presenteren. 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51161"/>
              </p:ext>
            </p:extLst>
          </p:nvPr>
        </p:nvGraphicFramePr>
        <p:xfrm>
          <a:off x="684707" y="3351526"/>
          <a:ext cx="56160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243899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435365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Beleidsadvies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Pecha</a:t>
                      </a:r>
                      <a:r>
                        <a:rPr lang="nl-NL" sz="1400" baseline="0"/>
                        <a:t> </a:t>
                      </a:r>
                      <a:r>
                        <a:rPr lang="nl-NL" sz="1400" baseline="0" err="1"/>
                        <a:t>Kucha</a:t>
                      </a:r>
                      <a:r>
                        <a:rPr lang="nl-NL" sz="1400" baseline="0"/>
                        <a:t> presentatie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2</a:t>
                      </a:r>
                      <a:r>
                        <a:rPr lang="nl-NL" sz="1400" baseline="0"/>
                        <a:t> t/m 3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4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2x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l-NL" sz="1400"/>
                        <a:t>Cijfer 1-10 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Groep/Individueel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sp>
        <p:nvSpPr>
          <p:cNvPr id="12" name="Rechthoek 11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lifestyle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1" y="4665883"/>
            <a:ext cx="2720798" cy="178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2" b="17861"/>
          <a:stretch/>
        </p:blipFill>
        <p:spPr>
          <a:xfrm>
            <a:off x="10459387" y="138233"/>
            <a:ext cx="1573213" cy="772887"/>
          </a:xfr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6251274" y="1999334"/>
            <a:ext cx="4431625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Ondernemerschapscompetenties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Marktgericht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Sociale oriëntatie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Empathie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Flexibiliteit </a:t>
            </a:r>
            <a:endParaRPr lang="nl-NL" sz="1400" b="1"/>
          </a:p>
        </p:txBody>
      </p:sp>
      <p:sp>
        <p:nvSpPr>
          <p:cNvPr id="19" name="Tekstvak 18"/>
          <p:cNvSpPr txBox="1"/>
          <p:nvPr/>
        </p:nvSpPr>
        <p:spPr>
          <a:xfrm>
            <a:off x="845419" y="1998712"/>
            <a:ext cx="4870986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Leervragen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Hoe breng je de verschillende belangen van de stakeholders in kaart?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Hoe zetten jullie verschillende belangen om in een advies dat richting geeft aan de leefbaarheid in en om de stad?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Aan wie wil je het advies presenteren en aan wie laat je het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Hoe draagt jouw beleidsadvies bij aan het verbeteren van de leefomgeving?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948" y="3916333"/>
            <a:ext cx="2690707" cy="2690707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lifestyle</a:t>
            </a:r>
          </a:p>
        </p:txBody>
      </p:sp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599" y="4872361"/>
            <a:ext cx="1398584" cy="1734679"/>
          </a:xfrm>
          <a:prstGeom prst="rect">
            <a:avLst/>
          </a:prstGeom>
        </p:spPr>
      </p:pic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2" b="17861"/>
          <a:stretch/>
        </p:blipFill>
        <p:spPr>
          <a:xfrm>
            <a:off x="10459387" y="138233"/>
            <a:ext cx="1573213" cy="772887"/>
          </a:xfr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1110291" y="1917580"/>
            <a:ext cx="4820886" cy="2339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>
                <a:solidFill>
                  <a:srgbClr val="0070C0"/>
                </a:solidFill>
                <a:latin typeface="+mn-lt"/>
              </a:rPr>
              <a:t>Kennistoets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De kennistoets gaat over de theorie die betrekking heeft op deze IBS.  In deze kennistoets wordt leerdoel 1 getoetst. Bij dit leerdoel horen verschillende succescriteria. Deze vind je hiernaast.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539007" y="1931084"/>
            <a:ext cx="4622882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>
                <a:latin typeface="+mn-lt"/>
              </a:rPr>
              <a:t>Succescriteria leerdoel 1</a:t>
            </a:r>
          </a:p>
          <a:p>
            <a:pPr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1.1 Je kunt de aangeboden begrippen voor ‘Lifestyle’ uitleggen en toepassen. </a:t>
            </a:r>
            <a:endParaRPr lang="nl-NL" sz="160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1.2 Je kunt de aangeboden begrippen voor ‘People’ uitleggen en toepassen.</a:t>
            </a:r>
            <a:endParaRPr lang="nl-NL" sz="160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1.3 Je kunt de aangeboden begrippen voor ‘</a:t>
            </a:r>
            <a:r>
              <a:rPr lang="nl-NL" sz="1600" err="1">
                <a:latin typeface="+mn-lt"/>
              </a:rPr>
              <a:t>Planet</a:t>
            </a:r>
            <a:r>
              <a:rPr lang="nl-NL" sz="1600">
                <a:latin typeface="+mn-lt"/>
              </a:rPr>
              <a:t>’ uitleggen en toepassen.</a:t>
            </a:r>
            <a:endParaRPr lang="nl-NL" sz="160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1.4 Je kunt de aangeboden begrippen voor ‘Profit’ uitleggen en toepassen.</a:t>
            </a:r>
            <a:endParaRPr lang="nl-NL" sz="1600">
              <a:latin typeface="+mn-lt"/>
              <a:cs typeface="Calibri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lifestyle</a:t>
            </a:r>
          </a:p>
        </p:txBody>
      </p:sp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735897" y="1676724"/>
            <a:ext cx="5570012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>
                <a:solidFill>
                  <a:srgbClr val="0070C0"/>
                </a:solidFill>
                <a:latin typeface="+mn-lt"/>
              </a:rPr>
              <a:t>Beleidsadvies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>
                <a:latin typeface="+mn-lt"/>
              </a:rPr>
              <a:t>Het beleidsadvies maak je</a:t>
            </a:r>
            <a:r>
              <a:rPr lang="nl-NL" sz="1600"/>
              <a:t> voor een vraagstuk over de leefbaarheid in en om de stad. </a:t>
            </a:r>
            <a:r>
              <a:rPr lang="nl-NL" altLang="nl-NL" sz="1600"/>
              <a:t>Met dit beleidsadvies </a:t>
            </a:r>
            <a:r>
              <a:rPr lang="nl-NL" altLang="nl-NL" sz="1600">
                <a:latin typeface="+mn-lt"/>
              </a:rPr>
              <a:t>worden leerdoelen 2 en 3 getoetst. Bij deze leerdoelen horen verschillende succescriteria. Deze vind je hieronder en hiernaast.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35897" y="3206721"/>
            <a:ext cx="5570012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>
                <a:solidFill>
                  <a:schemeClr val="tx1"/>
                </a:solidFill>
              </a:rPr>
              <a:t>Succescriteria leerdoel 2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2.1 Je kunt een probleemstelling formuleren.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2.2 Je kunt je gekozen methode van desk- en field research verantwoorden.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2.3 Je kunt aan de hand van theorie uitleggen volgens welke stappen fieldresearch plaatsvindt.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2.4 Je kunt op systematische wijze data verzamelen.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2.5 Je kunt stapsgewijs de verzamelde data analyseren.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2.6 Je kunt beschikbare bronnen gebruiken om relevante data te verkrijgen.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2.7 Je kunt de meest relevante informatie uit je bronnen selecteren en een theoretisch kader schrijven.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2.8 Je kunt het antwoord op je probleemstelling beargumenteren met behulp van je desk-en fieldresearch.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659592" y="1644374"/>
            <a:ext cx="5363073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>
                <a:latin typeface="+mn-lt"/>
              </a:rPr>
              <a:t>Succescriteria leerdoel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/>
              <a:t>3.1 Je kunt een compleet beleidsadvies opstellen.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/>
              <a:t>3.2 Je kunt groene en/of duurzame elementen in je advies opnemen en dit beargumenteren.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/>
              <a:t>3.3 Je kunt je advies onderbouwen op basis van je analyse.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/>
              <a:t>3.4 Je kunt je advies opstellen conform geldende en passende wet- en regelgevingen.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/>
              <a:t>3.5 Je kunt in je advies de verschillende onderdelen van het begrip ‘leefbaarheid’ onderscheiden.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/>
              <a:t>3.6 Je kunt de ontwikkeling met betrekking tot leefbaarheid in een gebied verklaren.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/>
              <a:t>3.7 Je kunt beargumenteren hoe je trends hebt vertaald in je advies.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/>
              <a:t>3.8 Je kunt in je advies een interventie benoemen die gedragsverandering teweeg brengt.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/>
              <a:t>3.9 Je kunt in je advies verbanden leggen tussen de verschillende onderdelen van ‘duurzame ontwikkeling’.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195427"/>
            <a:ext cx="10515600" cy="1325563"/>
          </a:xfrm>
        </p:spPr>
        <p:txBody>
          <a:bodyPr>
            <a:normAutofit/>
          </a:bodyPr>
          <a:lstStyle/>
          <a:p>
            <a:r>
              <a:rPr lang="nl-NL"/>
              <a:t>IBS De leefbare stad – periode 1</a:t>
            </a:r>
            <a:br>
              <a:rPr lang="nl-NL"/>
            </a:br>
            <a:r>
              <a:rPr lang="nl-NL" sz="3600" i="1"/>
              <a:t>specialisatie lifestyle</a:t>
            </a:r>
          </a:p>
        </p:txBody>
      </p:sp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38200" y="1934093"/>
            <a:ext cx="4820886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err="1">
                <a:solidFill>
                  <a:srgbClr val="0070C0"/>
                </a:solidFill>
                <a:latin typeface="+mn-lt"/>
              </a:rPr>
              <a:t>Pecha</a:t>
            </a:r>
            <a:r>
              <a:rPr lang="nl-NL" altLang="nl-NL" sz="1800" b="1">
                <a:solidFill>
                  <a:srgbClr val="0070C0"/>
                </a:solidFill>
                <a:latin typeface="+mn-lt"/>
              </a:rPr>
              <a:t> </a:t>
            </a:r>
            <a:r>
              <a:rPr lang="nl-NL" altLang="nl-NL" sz="1800" b="1" err="1">
                <a:solidFill>
                  <a:srgbClr val="0070C0"/>
                </a:solidFill>
                <a:latin typeface="+mn-lt"/>
              </a:rPr>
              <a:t>Kucha</a:t>
            </a:r>
            <a:r>
              <a:rPr lang="nl-NL" altLang="nl-NL" sz="1800" b="1">
                <a:solidFill>
                  <a:srgbClr val="0070C0"/>
                </a:solidFill>
                <a:latin typeface="+mn-lt"/>
              </a:rPr>
              <a:t> 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Je geeft een </a:t>
            </a:r>
            <a:r>
              <a:rPr lang="nl-NL" altLang="nl-NL" sz="1600" err="1">
                <a:latin typeface="+mn-lt"/>
              </a:rPr>
              <a:t>Pecha</a:t>
            </a:r>
            <a:r>
              <a:rPr lang="nl-NL" altLang="nl-NL" sz="1600">
                <a:latin typeface="+mn-lt"/>
              </a:rPr>
              <a:t> </a:t>
            </a:r>
            <a:r>
              <a:rPr lang="nl-NL" altLang="nl-NL" sz="1600" err="1">
                <a:latin typeface="+mn-lt"/>
              </a:rPr>
              <a:t>Kucha</a:t>
            </a:r>
            <a:r>
              <a:rPr lang="nl-NL" altLang="nl-NL" sz="1600">
                <a:latin typeface="+mn-lt"/>
              </a:rPr>
              <a:t> presentatie voor de betrokken stakeholders. Hiermee wordt leerdoel 4 getoetst.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Kijk in het beoordelingsformulier voor de specifieke beoordelingscriteria.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4"/>
          <p:cNvSpPr txBox="1">
            <a:spLocks noChangeArrowheads="1"/>
          </p:cNvSpPr>
          <p:nvPr/>
        </p:nvSpPr>
        <p:spPr bwMode="auto">
          <a:xfrm>
            <a:off x="6096000" y="1934093"/>
            <a:ext cx="5477882" cy="2037481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Succescriteria leerdoel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>
                <a:latin typeface="+mn-lt"/>
              </a:rPr>
              <a:t>4.1 Je kunt een professionele visuele ondersteuning bieden.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>
                <a:latin typeface="+mn-lt"/>
              </a:rPr>
              <a:t>4.2 Je kunt de kern van je beleidsadvies verwoorden in je presentatie.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>
                <a:latin typeface="+mn-lt"/>
              </a:rPr>
              <a:t>4.3 Je kunt aantonen hoe je met de presentatie aansluit bij de doelgroep.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>
                <a:latin typeface="+mn-lt"/>
              </a:rPr>
              <a:t>4.4 Je kunt jouw advies op een overtuigende manier presenteren.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38200" y="389411"/>
            <a:ext cx="10515600" cy="1325563"/>
          </a:xfrm>
        </p:spPr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lifestyle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17" y="3507429"/>
            <a:ext cx="3720861" cy="2790646"/>
          </a:xfrm>
          <a:prstGeom prst="rect">
            <a:avLst/>
          </a:prstGeom>
        </p:spPr>
      </p:pic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C5635635-7B42-4FA0-8852-EB7C39A7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179452"/>
            <a:ext cx="5477882" cy="1052596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Opmerking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Voor de presentatie word je deels als groep beoordeeld (op de inhoud) en deels individueel (op presentatievaardigheden en professionele houding). Zie beoordelingsformulier voor details. 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2" b="17861"/>
          <a:stretch/>
        </p:blipFill>
        <p:spPr>
          <a:xfrm>
            <a:off x="10459387" y="138233"/>
            <a:ext cx="1573213" cy="772887"/>
          </a:xfr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IBS-SEM-LBS-L43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kstvak 9"/>
          <p:cNvSpPr txBox="1">
            <a:spLocks noChangeArrowheads="1"/>
          </p:cNvSpPr>
          <p:nvPr/>
        </p:nvSpPr>
        <p:spPr bwMode="auto">
          <a:xfrm>
            <a:off x="7178622" y="1655241"/>
            <a:ext cx="4514578" cy="14244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+mn-lt"/>
              </a:rPr>
              <a:t>Overige informatie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>
              <a:latin typeface="+mn-lt"/>
            </a:endParaRPr>
          </a:p>
          <a:p>
            <a:pPr lvl="0">
              <a:lnSpc>
                <a:spcPct val="107000"/>
              </a:lnSpc>
              <a:buNone/>
            </a:pPr>
            <a:r>
              <a:rPr lang="nl-NL" sz="1600">
                <a:latin typeface="+mn-lt"/>
              </a:rPr>
              <a:t>In dit IBS wordt een workshop ‘Politiek’ gegeven, om de verschillende competenties terug te laten komen die vanuit LOBB aan dit IBS gekoppeld zijn. </a:t>
            </a:r>
            <a:endParaRPr lang="nl-NL" altLang="nl-NL" sz="1600">
              <a:latin typeface="+mn-lt"/>
            </a:endParaRPr>
          </a:p>
        </p:txBody>
      </p:sp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752880" y="1655241"/>
            <a:ext cx="6105629" cy="48493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>
                <a:latin typeface="+mn-lt"/>
              </a:rPr>
              <a:t>LOBB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b="1">
                <a:latin typeface="+mn-lt"/>
              </a:rPr>
              <a:t>Loopbaancompetenties:</a:t>
            </a:r>
          </a:p>
          <a:p>
            <a:pPr marL="285750" indent="-285750"/>
            <a:r>
              <a:rPr lang="nl-NL" sz="1400">
                <a:latin typeface="+mn-lt"/>
              </a:rPr>
              <a:t>werkexploratie</a:t>
            </a:r>
          </a:p>
          <a:p>
            <a:pPr marL="285750" indent="-285750"/>
            <a:r>
              <a:rPr lang="nl-NL" sz="1400">
                <a:latin typeface="+mn-lt"/>
              </a:rPr>
              <a:t>netwerken</a:t>
            </a:r>
          </a:p>
          <a:p>
            <a:pPr>
              <a:spcAft>
                <a:spcPts val="0"/>
              </a:spcAft>
              <a:buNone/>
            </a:pPr>
            <a:endParaRPr lang="nl-NL" sz="1600">
              <a:latin typeface="+mn-lt"/>
            </a:endParaRPr>
          </a:p>
          <a:p>
            <a:pPr>
              <a:spcAft>
                <a:spcPts val="0"/>
              </a:spcAft>
              <a:buNone/>
            </a:pPr>
            <a:r>
              <a:rPr lang="nl-NL" sz="1600" b="1">
                <a:latin typeface="+mn-lt"/>
              </a:rPr>
              <a:t>Burgerschapsdimensies:</a:t>
            </a:r>
          </a:p>
          <a:p>
            <a:pPr>
              <a:buNone/>
            </a:pPr>
            <a:r>
              <a:rPr lang="nl-NL" sz="1400"/>
              <a:t>De leerling heeft kennis en inzicht over:</a:t>
            </a:r>
          </a:p>
          <a:p>
            <a:pPr>
              <a:spcAft>
                <a:spcPts val="0"/>
              </a:spcAft>
              <a:buNone/>
            </a:pPr>
            <a:r>
              <a:rPr lang="nl-NL" sz="1400" b="1" i="1">
                <a:latin typeface="+mn-lt"/>
              </a:rPr>
              <a:t>Politiek-juridisch dimensie</a:t>
            </a:r>
          </a:p>
          <a:p>
            <a:pPr marL="285750" indent="-285750">
              <a:spcAft>
                <a:spcPts val="0"/>
              </a:spcAft>
            </a:pPr>
            <a:r>
              <a:rPr lang="nl-NL" sz="1400">
                <a:latin typeface="+mn-lt"/>
              </a:rPr>
              <a:t>kenmerken en het functioneren van een parlementaire democratie </a:t>
            </a:r>
          </a:p>
          <a:p>
            <a:pPr marL="285750" indent="-285750">
              <a:spcAft>
                <a:spcPts val="0"/>
              </a:spcAft>
            </a:pPr>
            <a:r>
              <a:rPr lang="nl-NL" sz="1400">
                <a:latin typeface="+mn-lt"/>
              </a:rPr>
              <a:t>de rechtsstaat en het rechtssysteem, de rol van de overheid"</a:t>
            </a:r>
          </a:p>
          <a:p>
            <a:pPr marL="285750" indent="-285750">
              <a:spcAft>
                <a:spcPts val="0"/>
              </a:spcAft>
            </a:pPr>
            <a:r>
              <a:rPr lang="nl-NL" sz="1400">
                <a:latin typeface="+mn-lt"/>
              </a:rPr>
              <a:t>de belangrijkste politieke stromingen en hun maatschappelijke agenda’s</a:t>
            </a:r>
          </a:p>
          <a:p>
            <a:pPr marL="285750" indent="-285750">
              <a:spcAft>
                <a:spcPts val="0"/>
              </a:spcAft>
            </a:pPr>
            <a:r>
              <a:rPr lang="nl-NL" sz="1400">
                <a:latin typeface="+mn-lt"/>
              </a:rPr>
              <a:t>de rol en de invloed op de politieke besluitvorming van belangengroeperingen en maatschappelijke organisaties</a:t>
            </a:r>
          </a:p>
          <a:p>
            <a:pPr marL="285750" indent="-285750">
              <a:spcAft>
                <a:spcPts val="0"/>
              </a:spcAft>
            </a:pPr>
            <a:r>
              <a:rPr lang="nl-NL" sz="1400">
                <a:latin typeface="+mn-lt"/>
              </a:rPr>
              <a:t>de invloed van de Europese Unie op het Nederlands overheidsbeleid en daarmee op de Nederlandse samenleving</a:t>
            </a:r>
          </a:p>
          <a:p>
            <a:pPr marL="285750" indent="-285750">
              <a:spcAft>
                <a:spcPts val="0"/>
              </a:spcAft>
            </a:pPr>
            <a:r>
              <a:rPr lang="nl-NL" sz="1400">
                <a:latin typeface="+mn-lt"/>
              </a:rPr>
              <a:t>de rol en de invloed van de (massa)media</a:t>
            </a:r>
          </a:p>
          <a:p>
            <a:pPr>
              <a:spcAft>
                <a:spcPts val="0"/>
              </a:spcAft>
              <a:buNone/>
            </a:pPr>
            <a:r>
              <a:rPr lang="nl-NL" sz="1400" b="1" i="1">
                <a:latin typeface="+mn-lt"/>
              </a:rPr>
              <a:t>Sociaal maatschappelijke dimensie</a:t>
            </a:r>
          </a:p>
          <a:p>
            <a:pPr marL="285750" indent="-285750">
              <a:spcAft>
                <a:spcPts val="0"/>
              </a:spcAft>
            </a:pPr>
            <a:r>
              <a:rPr lang="nl-NL" sz="1400">
                <a:latin typeface="+mn-lt"/>
              </a:rPr>
              <a:t>de grondrechten en plichten in Nederland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746" y="4119488"/>
            <a:ext cx="1909057" cy="2385094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lifestyle</a:t>
            </a:r>
          </a:p>
        </p:txBody>
      </p:sp>
    </p:spTree>
    <p:extLst>
      <p:ext uri="{BB962C8B-B14F-4D97-AF65-F5344CB8AC3E}">
        <p14:creationId xmlns:p14="http://schemas.microsoft.com/office/powerpoint/2010/main" val="26822406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8" ma:contentTypeDescription="Een nieuw document maken." ma:contentTypeScope="" ma:versionID="10fa3663926a742561c6a0f1c4bb51c9">
  <xsd:schema xmlns:xsd="http://www.w3.org/2001/XMLSchema" xmlns:xs="http://www.w3.org/2001/XMLSchema" xmlns:p="http://schemas.microsoft.com/office/2006/metadata/properties" xmlns:ns2="34354c1b-6b8c-435b-ad50-990538c19557" targetNamespace="http://schemas.microsoft.com/office/2006/metadata/properties" ma:root="true" ma:fieldsID="bc0f9b4b551794d3ec9261760b27c989" ns2:_="">
    <xsd:import namespace="34354c1b-6b8c-435b-ad50-990538c19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472B51-049F-4921-9D6B-A87BD06694C2}">
  <ds:schemaRefs>
    <ds:schemaRef ds:uri="34354c1b-6b8c-435b-ad50-990538c1955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3031AC4-0208-42ED-8926-0B8A4286D02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73EC1B-860B-4A71-9FF9-E28F0D6583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Kantoorthema</vt:lpstr>
      <vt:lpstr>IBS De leefbare stad – periode 1 specialisatie lifestyle</vt:lpstr>
      <vt:lpstr>IBS De leefbare stad specialisatie lifestyle</vt:lpstr>
      <vt:lpstr>IBS De leefbare stad specialisatie lifestyle</vt:lpstr>
      <vt:lpstr>IBS De leefbare stad specialisatie lifestyle</vt:lpstr>
      <vt:lpstr>IBS De leefbare stad – periode 1 specialisatie lifestyle</vt:lpstr>
      <vt:lpstr>IBS De leefbare stad specialisatie lifestyle</vt:lpstr>
      <vt:lpstr>IBS De leefbare stad specialisatie lifestyle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revision>1</cp:revision>
  <dcterms:created xsi:type="dcterms:W3CDTF">2017-02-03T11:29:36Z</dcterms:created>
  <dcterms:modified xsi:type="dcterms:W3CDTF">2019-05-16T08:32:27Z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