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4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4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F4E23D-AFDE-4274-BF13-91625D7209F1}" v="15" dt="2019-05-16T08:32:04.7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2208820C-AEC9-450F-819A-9DB0BD602A3A}"/>
    <pc:docChg chg="modSld">
      <pc:chgData name="Marieke Drabbe" userId="S::m.drabbe@helicon.nl::b9b1a049-6b87-453c-9d4e-1b3ea0ffd634" providerId="AD" clId="Web-{2208820C-AEC9-450F-819A-9DB0BD602A3A}" dt="2019-05-15T09:18:26.973" v="25" actId="20577"/>
      <pc:docMkLst>
        <pc:docMk/>
      </pc:docMkLst>
      <pc:sldChg chg="modSp">
        <pc:chgData name="Marieke Drabbe" userId="S::m.drabbe@helicon.nl::b9b1a049-6b87-453c-9d4e-1b3ea0ffd634" providerId="AD" clId="Web-{2208820C-AEC9-450F-819A-9DB0BD602A3A}" dt="2019-05-15T09:18:26.973" v="24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2208820C-AEC9-450F-819A-9DB0BD602A3A}" dt="2019-05-15T09:18:26.973" v="24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2208820C-AEC9-450F-819A-9DB0BD602A3A}" dt="2019-05-15T09:18:03.161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2208820C-AEC9-450F-819A-9DB0BD602A3A}" dt="2019-05-15T09:18:03.161" v="0"/>
          <ac:spMkLst>
            <pc:docMk/>
            <pc:sldMk cId="2446642812" sldId="264"/>
            <ac:spMk id="10" creationId="{C5635635-7B42-4FA0-8852-EB7C39A7E5FA}"/>
          </ac:spMkLst>
        </pc:spChg>
      </pc:sldChg>
    </pc:docChg>
  </pc:docChgLst>
  <pc:docChgLst>
    <pc:chgData name="Marieke Drabbe" userId="S::m.drabbe@helicon.nl::b9b1a049-6b87-453c-9d4e-1b3ea0ffd634" providerId="AD" clId="Web-{C906BAC9-4863-46B5-969D-9D16994CB24F}"/>
    <pc:docChg chg="modSld">
      <pc:chgData name="Marieke Drabbe" userId="S::m.drabbe@helicon.nl::b9b1a049-6b87-453c-9d4e-1b3ea0ffd634" providerId="AD" clId="Web-{C906BAC9-4863-46B5-969D-9D16994CB24F}" dt="2019-05-15T12:40:23.294" v="9"/>
      <pc:docMkLst>
        <pc:docMk/>
      </pc:docMkLst>
      <pc:sldChg chg="modSp">
        <pc:chgData name="Marieke Drabbe" userId="S::m.drabbe@helicon.nl::b9b1a049-6b87-453c-9d4e-1b3ea0ffd634" providerId="AD" clId="Web-{C906BAC9-4863-46B5-969D-9D16994CB24F}" dt="2019-05-15T12:40:23.294" v="9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C906BAC9-4863-46B5-969D-9D16994CB24F}" dt="2019-05-15T12:40:23.294" v="9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S::m.drabbe@helicon.nl::b9b1a049-6b87-453c-9d4e-1b3ea0ffd634" providerId="AD" clId="Web-{29F4E23D-AFDE-4274-BF13-91625D7209F1}"/>
    <pc:docChg chg="modSld">
      <pc:chgData name="Marieke Drabbe" userId="S::m.drabbe@helicon.nl::b9b1a049-6b87-453c-9d4e-1b3ea0ffd634" providerId="AD" clId="Web-{29F4E23D-AFDE-4274-BF13-91625D7209F1}" dt="2019-05-16T08:32:04.704" v="14" actId="20577"/>
      <pc:docMkLst>
        <pc:docMk/>
      </pc:docMkLst>
      <pc:sldChg chg="modSp">
        <pc:chgData name="Marieke Drabbe" userId="S::m.drabbe@helicon.nl::b9b1a049-6b87-453c-9d4e-1b3ea0ffd634" providerId="AD" clId="Web-{29F4E23D-AFDE-4274-BF13-91625D7209F1}" dt="2019-05-16T08:32:04.704" v="13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29F4E23D-AFDE-4274-BF13-91625D7209F1}" dt="2019-05-16T08:32:04.704" v="13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rmAutofit fontScale="90000"/>
          </a:bodyPr>
          <a:lstStyle/>
          <a:p>
            <a:r>
              <a:rPr lang="nl-NL"/>
              <a:t>IBS De leefbare stad – periode 1</a:t>
            </a:r>
            <a:br>
              <a:rPr lang="nl-NL"/>
            </a:br>
            <a:r>
              <a:rPr lang="nl-NL" sz="3600" i="1"/>
              <a:t>specialisatie lifestyle</a:t>
            </a:r>
          </a:p>
        </p:txBody>
      </p:sp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44875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/>
              <a:t>Je gaat een beleidsadvies schrijven over een vraagstuk op het gebied van leefbaarheid (in en om de stad). Je werkt in multidisciplinaire teams. Dit wil zeggen; het beleidsadvies wordt vanuit verschillende (minimaal twee) specialisaties geschreven.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/>
              <a:t>Voor een goed beleidsadvies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>
                <a:latin typeface="+mn-lt"/>
              </a:rPr>
              <a:t>Opdracht</a:t>
            </a:r>
            <a:endParaRPr lang="nl-NL" altLang="nl-NL" sz="1400">
              <a:latin typeface="+mn-lt"/>
            </a:endParaRPr>
          </a:p>
          <a:p>
            <a:pPr>
              <a:buNone/>
            </a:pPr>
            <a:r>
              <a:rPr lang="nl-NL" sz="1600"/>
              <a:t>In een multidisciplinaire team schrijf je een beleidsadvies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Voorwaarden</a:t>
            </a:r>
          </a:p>
          <a:p>
            <a:pPr lvl="0"/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  <a:p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Een multidisciplinaire team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Toetsen </a:t>
            </a:r>
          </a:p>
          <a:p>
            <a:pPr eaLnBrk="1" hangingPunct="1">
              <a:defRPr/>
            </a:pPr>
            <a:r>
              <a:rPr lang="nl-NL" sz="1600"/>
              <a:t>Dit IBS wordt afgerond met 3 </a:t>
            </a:r>
            <a:r>
              <a:rPr lang="nl-NL" sz="1600" err="1"/>
              <a:t>toetsmomenten</a:t>
            </a:r>
            <a:r>
              <a:rPr lang="nl-NL" sz="1600"/>
              <a:t>: kennistoets, beleidsadvies en </a:t>
            </a:r>
            <a:r>
              <a:rPr lang="nl-NL" sz="1600" err="1"/>
              <a:t>Pecha</a:t>
            </a:r>
            <a:r>
              <a:rPr lang="nl-NL" sz="1600"/>
              <a:t> </a:t>
            </a:r>
            <a:r>
              <a:rPr lang="nl-NL" sz="1600" err="1"/>
              <a:t>Kucha</a:t>
            </a:r>
            <a:r>
              <a:rPr lang="nl-NL" sz="160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/>
              <a:t>Je kunt een analyse maken op basis van door desk-en fieldresearch verzamelde gegevens . </a:t>
            </a:r>
            <a:endParaRPr lang="nl-NL" sz="1600">
              <a:cs typeface="Calibri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l-NL" sz="1600"/>
              <a:t>Je kunt op basis van je analyse een beleidsadvies opstellen.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/>
              <a:t>Je kunt je beleidsadvies op professionele wijze presenteren. 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51161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243899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435365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Beleidsadvies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2x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lifestyle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999334"/>
            <a:ext cx="4431625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Ondernemerschapscompetenties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Marktgericht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Sociale oriëntatie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Empathie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Flexibiliteit </a:t>
            </a:r>
            <a:endParaRPr lang="nl-NL" sz="1400" b="1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4870986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Hoe draagt jouw beleidsadvies bij aan het verbeteren van de leefomgeving?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948" y="3916333"/>
            <a:ext cx="2690707" cy="269070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lifestyle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599" y="4872361"/>
            <a:ext cx="1398584" cy="1734679"/>
          </a:xfrm>
          <a:prstGeom prst="rect">
            <a:avLst/>
          </a:prstGeom>
        </p:spPr>
      </p:pic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7" y="1931084"/>
            <a:ext cx="4622882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1.1 Je kunt de aangeboden begrippen voor ‘Lifestyle’ uitleggen en toepassen. </a:t>
            </a:r>
            <a:endParaRPr lang="nl-NL" sz="160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1.2 Je kunt de aangeboden begrippen voor ‘People’ uitleggen en toepassen.</a:t>
            </a:r>
            <a:endParaRPr lang="nl-NL" sz="160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1.3 Je kunt de aangeboden begrippen voor ‘</a:t>
            </a:r>
            <a:r>
              <a:rPr lang="nl-NL" sz="1600" err="1">
                <a:latin typeface="+mn-lt"/>
              </a:rPr>
              <a:t>Planet</a:t>
            </a:r>
            <a:r>
              <a:rPr lang="nl-NL" sz="1600">
                <a:latin typeface="+mn-lt"/>
              </a:rPr>
              <a:t>’ uitleggen en toepassen.</a:t>
            </a:r>
            <a:endParaRPr lang="nl-NL" sz="160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1.4 Je kunt de aangeboden begrippen voor ‘Profit’ uitleggen en toepassen.</a:t>
            </a:r>
            <a:endParaRPr lang="nl-NL" sz="1600">
              <a:latin typeface="+mn-lt"/>
              <a:cs typeface="Calibri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lifestyle</a:t>
            </a:r>
          </a:p>
        </p:txBody>
      </p:sp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Beleidsadvies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>
                <a:latin typeface="+mn-lt"/>
              </a:rPr>
              <a:t>Het beleidsadvies maak je</a:t>
            </a:r>
            <a:r>
              <a:rPr lang="nl-NL" sz="1600"/>
              <a:t> voor een vraagstuk over de leefbaarheid in en om de stad. </a:t>
            </a:r>
            <a:r>
              <a:rPr lang="nl-NL" altLang="nl-NL" sz="1600"/>
              <a:t>Met dit beleidsadvies </a:t>
            </a:r>
            <a:r>
              <a:rPr lang="nl-NL" altLang="nl-NL" sz="160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/>
              <a:t>3.1 Je kunt een compleet beleidsadvies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 – periode 1</a:t>
            </a:r>
            <a:br>
              <a:rPr lang="nl-NL"/>
            </a:br>
            <a:r>
              <a:rPr lang="nl-NL" sz="3600" i="1"/>
              <a:t>specialisatie lifestyle</a:t>
            </a:r>
          </a:p>
        </p:txBody>
      </p:sp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err="1">
                <a:solidFill>
                  <a:srgbClr val="0070C0"/>
                </a:solidFill>
                <a:latin typeface="+mn-lt"/>
              </a:rPr>
              <a:t>Pecha</a:t>
            </a: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 </a:t>
            </a:r>
            <a:r>
              <a:rPr lang="nl-NL" altLang="nl-NL" sz="1800" b="1" err="1">
                <a:solidFill>
                  <a:srgbClr val="0070C0"/>
                </a:solidFill>
                <a:latin typeface="+mn-lt"/>
              </a:rPr>
              <a:t>Kucha</a:t>
            </a: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Je geeft een </a:t>
            </a:r>
            <a:r>
              <a:rPr lang="nl-NL" altLang="nl-NL" sz="1600" err="1">
                <a:latin typeface="+mn-lt"/>
              </a:rPr>
              <a:t>Pecha</a:t>
            </a:r>
            <a:r>
              <a:rPr lang="nl-NL" altLang="nl-NL" sz="1600">
                <a:latin typeface="+mn-lt"/>
              </a:rPr>
              <a:t> </a:t>
            </a:r>
            <a:r>
              <a:rPr lang="nl-NL" altLang="nl-NL" sz="1600" err="1">
                <a:latin typeface="+mn-lt"/>
              </a:rPr>
              <a:t>Kucha</a:t>
            </a:r>
            <a:r>
              <a:rPr lang="nl-NL" altLang="nl-NL" sz="160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4.2 Je kunt de kern van je beleidsadvies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lifestyle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C5635635-7B42-4FA0-8852-EB7C39A7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kstvak 9"/>
          <p:cNvSpPr txBox="1">
            <a:spLocks noChangeArrowheads="1"/>
          </p:cNvSpPr>
          <p:nvPr/>
        </p:nvSpPr>
        <p:spPr bwMode="auto">
          <a:xfrm>
            <a:off x="7178622" y="1655241"/>
            <a:ext cx="4514578" cy="14244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>
                <a:latin typeface="+mn-lt"/>
              </a:rPr>
              <a:t>Overige informatie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>
              <a:latin typeface="+mn-lt"/>
            </a:endParaRPr>
          </a:p>
          <a:p>
            <a:pPr lvl="0">
              <a:lnSpc>
                <a:spcPct val="107000"/>
              </a:lnSpc>
              <a:buNone/>
            </a:pPr>
            <a:r>
              <a:rPr lang="nl-NL" sz="1600">
                <a:latin typeface="+mn-lt"/>
              </a:rPr>
              <a:t>In dit IBS wordt een workshop ‘Politiek’ gegeven, om de verschillende competenties terug te laten komen die vanuit LOBB aan dit IBS gekoppeld zijn. </a:t>
            </a:r>
            <a:endParaRPr lang="nl-NL" altLang="nl-NL" sz="1600">
              <a:latin typeface="+mn-lt"/>
            </a:endParaRPr>
          </a:p>
        </p:txBody>
      </p:sp>
      <p:sp>
        <p:nvSpPr>
          <p:cNvPr id="12" name="Tekstvak 11"/>
          <p:cNvSpPr txBox="1">
            <a:spLocks noChangeArrowheads="1"/>
          </p:cNvSpPr>
          <p:nvPr/>
        </p:nvSpPr>
        <p:spPr bwMode="auto">
          <a:xfrm>
            <a:off x="752880" y="1655241"/>
            <a:ext cx="6105629" cy="484934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>
                <a:latin typeface="+mn-lt"/>
              </a:rPr>
              <a:t>LOBB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b="1">
                <a:latin typeface="+mn-lt"/>
              </a:rPr>
              <a:t>Loopbaancompetenties:</a:t>
            </a:r>
          </a:p>
          <a:p>
            <a:pPr marL="285750" indent="-285750"/>
            <a:r>
              <a:rPr lang="nl-NL" sz="1400">
                <a:latin typeface="+mn-lt"/>
              </a:rPr>
              <a:t>werkexploratie</a:t>
            </a:r>
          </a:p>
          <a:p>
            <a:pPr marL="285750" indent="-285750"/>
            <a:r>
              <a:rPr lang="nl-NL" sz="1400">
                <a:latin typeface="+mn-lt"/>
              </a:rPr>
              <a:t>netwerken</a:t>
            </a:r>
          </a:p>
          <a:p>
            <a:pPr>
              <a:spcAft>
                <a:spcPts val="0"/>
              </a:spcAft>
              <a:buNone/>
            </a:pPr>
            <a:endParaRPr lang="nl-NL" sz="1600">
              <a:latin typeface="+mn-lt"/>
            </a:endParaRPr>
          </a:p>
          <a:p>
            <a:pPr>
              <a:spcAft>
                <a:spcPts val="0"/>
              </a:spcAft>
              <a:buNone/>
            </a:pPr>
            <a:r>
              <a:rPr lang="nl-NL" sz="1600" b="1">
                <a:latin typeface="+mn-lt"/>
              </a:rPr>
              <a:t>Burgerschapsdimensies:</a:t>
            </a:r>
          </a:p>
          <a:p>
            <a:pPr>
              <a:buNone/>
            </a:pPr>
            <a:r>
              <a:rPr lang="nl-NL" sz="1400"/>
              <a:t>De leerling heeft kennis en inzicht over:</a:t>
            </a:r>
          </a:p>
          <a:p>
            <a:pPr>
              <a:spcAft>
                <a:spcPts val="0"/>
              </a:spcAft>
              <a:buNone/>
            </a:pPr>
            <a:r>
              <a:rPr lang="nl-NL" sz="1400" b="1" i="1">
                <a:latin typeface="+mn-lt"/>
              </a:rPr>
              <a:t>Politiek-juridisch dimensie</a:t>
            </a:r>
          </a:p>
          <a:p>
            <a:pPr marL="285750" indent="-285750">
              <a:spcAft>
                <a:spcPts val="0"/>
              </a:spcAft>
            </a:pPr>
            <a:r>
              <a:rPr lang="nl-NL" sz="1400">
                <a:latin typeface="+mn-lt"/>
              </a:rPr>
              <a:t>kenmerken en het functioneren van een parlementaire democratie </a:t>
            </a:r>
          </a:p>
          <a:p>
            <a:pPr marL="285750" indent="-285750">
              <a:spcAft>
                <a:spcPts val="0"/>
              </a:spcAft>
            </a:pPr>
            <a:r>
              <a:rPr lang="nl-NL" sz="1400">
                <a:latin typeface="+mn-lt"/>
              </a:rPr>
              <a:t>de rechtsstaat en het rechtssysteem, de rol van de overheid"</a:t>
            </a:r>
          </a:p>
          <a:p>
            <a:pPr marL="285750" indent="-285750">
              <a:spcAft>
                <a:spcPts val="0"/>
              </a:spcAft>
            </a:pPr>
            <a:r>
              <a:rPr lang="nl-NL" sz="1400">
                <a:latin typeface="+mn-lt"/>
              </a:rPr>
              <a:t>de belangrijkste politieke stromingen en hun maatschappelijke agenda’s</a:t>
            </a:r>
          </a:p>
          <a:p>
            <a:pPr marL="285750" indent="-285750">
              <a:spcAft>
                <a:spcPts val="0"/>
              </a:spcAft>
            </a:pPr>
            <a:r>
              <a:rPr lang="nl-NL" sz="1400">
                <a:latin typeface="+mn-lt"/>
              </a:rPr>
              <a:t>de rol en de invloed op de politieke besluitvorming van belangengroeperingen en maatschappelijke organisaties</a:t>
            </a:r>
          </a:p>
          <a:p>
            <a:pPr marL="285750" indent="-285750">
              <a:spcAft>
                <a:spcPts val="0"/>
              </a:spcAft>
            </a:pPr>
            <a:r>
              <a:rPr lang="nl-NL" sz="1400">
                <a:latin typeface="+mn-lt"/>
              </a:rPr>
              <a:t>de invloed van de Europese Unie op het Nederlands overheidsbeleid en daarmee op de Nederlandse samenleving</a:t>
            </a:r>
          </a:p>
          <a:p>
            <a:pPr marL="285750" indent="-285750">
              <a:spcAft>
                <a:spcPts val="0"/>
              </a:spcAft>
            </a:pPr>
            <a:r>
              <a:rPr lang="nl-NL" sz="1400">
                <a:latin typeface="+mn-lt"/>
              </a:rPr>
              <a:t>de rol en de invloed van de (massa)media</a:t>
            </a:r>
          </a:p>
          <a:p>
            <a:pPr>
              <a:spcAft>
                <a:spcPts val="0"/>
              </a:spcAft>
              <a:buNone/>
            </a:pPr>
            <a:r>
              <a:rPr lang="nl-NL" sz="1400" b="1" i="1">
                <a:latin typeface="+mn-lt"/>
              </a:rPr>
              <a:t>Sociaal maatschappelijke dimensie</a:t>
            </a:r>
          </a:p>
          <a:p>
            <a:pPr marL="285750" indent="-285750">
              <a:spcAft>
                <a:spcPts val="0"/>
              </a:spcAft>
            </a:pPr>
            <a:r>
              <a:rPr lang="nl-NL" sz="1400">
                <a:latin typeface="+mn-lt"/>
              </a:rPr>
              <a:t>de grondrechten en plichten in Nederland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746" y="4119488"/>
            <a:ext cx="1909057" cy="2385094"/>
          </a:xfrm>
          <a:prstGeom prst="rect">
            <a:avLst/>
          </a:prstGeom>
        </p:spPr>
      </p:pic>
      <p:sp>
        <p:nvSpPr>
          <p:cNvPr id="13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lifestyle</a:t>
            </a:r>
          </a:p>
        </p:txBody>
      </p:sp>
    </p:spTree>
    <p:extLst>
      <p:ext uri="{BB962C8B-B14F-4D97-AF65-F5344CB8AC3E}">
        <p14:creationId xmlns:p14="http://schemas.microsoft.com/office/powerpoint/2010/main" val="26822406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8" ma:contentTypeDescription="Een nieuw document maken." ma:contentTypeScope="" ma:versionID="10fa3663926a742561c6a0f1c4bb51c9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bc0f9b4b551794d3ec9261760b27c989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472B51-049F-4921-9D6B-A87BD06694C2}">
  <ds:schemaRefs>
    <ds:schemaRef ds:uri="34354c1b-6b8c-435b-ad50-990538c1955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3031AC4-0208-42ED-8926-0B8A4286D02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73EC1B-860B-4A71-9FF9-E28F0D6583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Kantoorthema</vt:lpstr>
      <vt:lpstr>IBS De leefbare stad – periode 1 specialisatie lifestyle</vt:lpstr>
      <vt:lpstr>IBS De leefbare stad specialisatie lifestyle</vt:lpstr>
      <vt:lpstr>IBS De leefbare stad specialisatie lifestyle</vt:lpstr>
      <vt:lpstr>IBS De leefbare stad specialisatie lifestyle</vt:lpstr>
      <vt:lpstr>IBS De leefbare stad – periode 1 specialisatie lifestyle</vt:lpstr>
      <vt:lpstr>IBS De leefbare stad specialisatie lifestyle</vt:lpstr>
      <vt:lpstr>IBS De leefbare stad specialisatie lifestyle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revision>1</cp:revision>
  <dcterms:created xsi:type="dcterms:W3CDTF">2017-02-03T11:29:36Z</dcterms:created>
  <dcterms:modified xsi:type="dcterms:W3CDTF">2019-05-16T08:32:27Z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